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last year, I took a course on coursera called Introduction to Self-Driving Cars (sponsored by the University of </a:t>
            </a:r>
            <a:r>
              <a:rPr lang="en"/>
              <a:t>Toronto</a:t>
            </a:r>
            <a:r>
              <a:rPr lang="en"/>
              <a:t>), and for the Final project, I given the opportunity to basically implement some autonomous driving Control Modeling methods using Python &amp; PID Control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12297997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12297997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part of my code that I used to mathematically implement longitudinal control for the throttle output, making sure that the throttle is within bounds of 0 to 100%, and to go in the reverse direction if ever needed.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0fd3163f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fd3163f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controlling the acceleration of the vehicle, lateral control was also needed to control the steering of the car. Because the waypoints are given, we can use the Bicycle Model to control the direction of the vehicle so that it CLOSELY follows the given reference path. To steer the car into the proper direction, there are two types of errors to consider:</a:t>
            </a:r>
            <a:endParaRPr/>
          </a:p>
          <a:p>
            <a:pPr indent="0" lvl="0" marL="0" rtl="0" algn="l">
              <a:spcBef>
                <a:spcPts val="0"/>
              </a:spcBef>
              <a:spcAft>
                <a:spcPts val="0"/>
              </a:spcAft>
              <a:buNone/>
            </a:pPr>
            <a:r>
              <a:rPr lang="en"/>
              <a:t>-Heading Error, which is the angular difference between the vehicle’’s current steering angle to the desired reference angle (which is basically the same direction as the current reference path)</a:t>
            </a:r>
            <a:endParaRPr/>
          </a:p>
          <a:p>
            <a:pPr indent="0" lvl="0" marL="0" rtl="0" algn="l">
              <a:spcBef>
                <a:spcPts val="0"/>
              </a:spcBef>
              <a:spcAft>
                <a:spcPts val="0"/>
              </a:spcAft>
              <a:buNone/>
            </a:pPr>
            <a:r>
              <a:rPr lang="en"/>
              <a:t>-Crosstrack Error, which is the amount of erroneous distance from the center of the axle of the vehicle to the closest point on the path, also known as the perpendicular distance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1229799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1229799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combining both heading and crosstrack Errors, we get heading and crosstrack angles, that when we superimpose both angles, we get the desired steering angle to match the desired trajectory from the given waypoints. Note that we make sure that the amount of steering is within a certain range. For this project, we also want to make sure that the angle output is between -1.22 to 1.22 rad/s.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fd3163f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fd3163f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heading error, I took the difference of the heading direction vector angle from the vehicle’s current steering angle, giving me the resultant heading angle. Again, because the waypoints are give, I can calculate the vector’s angle w.r.t the vehicle by taking the inverse tangent of the difference in both x &amp; y coordinates of the waypoints.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If the magnitude of the heading error (either positive or negative) was greater than pi, 2-pi was either added or subtracted (since it doesn’t make sense for a wheel to turn more than 180 degs)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12297997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12297997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crosstrack error, I first calculated the perpendicular distance from the center of the front axle to the reference path determined by the 2 closest waypoints. Then by using the car’s </a:t>
            </a:r>
            <a:r>
              <a:rPr lang="en"/>
              <a:t>current</a:t>
            </a:r>
            <a:r>
              <a:rPr lang="en"/>
              <a:t> x &amp; y coordinates, I determined if the perpendicular distance should be either positive or negative, then used the inverse tangent crosstrack angle error formula.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1229799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1229799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steering output is determined by summing up both the heading angle (determined by the heading error) &amp; and the crosstrack angle (determined by the crosstrack error). </a:t>
            </a:r>
            <a:endParaRPr/>
          </a:p>
          <a:p>
            <a:pPr indent="0" lvl="0" marL="0" rtl="0" algn="l">
              <a:spcBef>
                <a:spcPts val="0"/>
              </a:spcBef>
              <a:spcAft>
                <a:spcPts val="0"/>
              </a:spcAft>
              <a:buNone/>
            </a:pPr>
            <a:r>
              <a:rPr lang="en"/>
              <a:t>Note: In order to avoid over/understeering, I made sure that if the steering angle was more than 180deg, that the vehicle turns into the opposite direction, which was why I added either +/- 2pi. Finally, because there are certain physical limits of an actual car, I also made sure that the steering angle was not less than -1.22 rad and not more than 1.22 rad (since it’s really not possible to do a 90deg turn on an actual vehicle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1229799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1229799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https://www.youtube.com/watch?v=GOaTB2PB0RU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12297997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12297997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12297997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12297997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fd3163f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fd3163f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fc099dd8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fc099dd8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a little background. In order to do this project, I had to use a Software called Carla which is basically an open source autonomous driving simulator. It’s an API for Vehicle control, so by using Python, I can communicate the car’s movements and interactions within the simulation. It’s like a client-server architecture where I’m sending commands from the Python Client into the Carla Server to drive a car on virtual roads and racetracks. This CARLA software is open-source and free for everyone to download and use, making it fair for everyone to test their code on this free simulator.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12297997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1229799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purpose of this project is to implement a controller to automatically allow a vehicle to follow a race track while navigating through preset waypoint using Python &amp; Vehicle Control Modelling Strategies. Think of it like Google Maps where you have a starting point and an ending destination, and you want to automatically control vehicle to reach your destination while still abiding speed limits &amp; roadway rules. For the sake of simplicity, this course has given me the waypoints that specifies both the path and the recommended velocity profile, and I had to use Python to basically utilize this information to implement both lateral &amp; longitudinal control - for both steering and throttling/acceleration/braking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fd3163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fd3163f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here’s basically a </a:t>
            </a:r>
            <a:r>
              <a:rPr lang="en"/>
              <a:t>layout</a:t>
            </a:r>
            <a:r>
              <a:rPr lang="en"/>
              <a:t> of what I had to accomplish. Again, I have both a starting and ending point with a recommended reference path, and I had to use both lateral &amp; longitudinal vehicle control modeling methods to control both the acceleration and steering of a car on a virtual racetrack, making sure I don’t go out of bounds.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12297997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12297997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control the acceleration of the car, I used </a:t>
            </a:r>
            <a:r>
              <a:rPr lang="en">
                <a:solidFill>
                  <a:schemeClr val="dk1"/>
                </a:solidFill>
              </a:rPr>
              <a:t>longitudinal control modeling method that uses the vehicle’s current velocity and the desired velocity at a specific waypoint to control the amount of actuation of the throttle to either increase or decrease the current speed of the car to match the desired speed at that waypoint.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1229799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1229799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do this, PID Control was used, where I took the </a:t>
            </a:r>
            <a:r>
              <a:rPr lang="en"/>
              <a:t>proportional, integral, and derivative differences of the desired velocity from the vehicle’s current velocity to either increase or decrease the current throttle or acceleration of the vehicle. For reach of these terms, the K-p, K-i, &amp; K-d were tuned so that the actual velocity of the car matches the desired velocity as quickly and accurately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Proportional Value/Gain is just the difference of the current velocity from the target velocity</a:t>
            </a:r>
            <a:br>
              <a:rPr lang="en"/>
            </a:br>
            <a:r>
              <a:rPr lang="en"/>
              <a:t>Integral Value is the sum of all these discretized differences between each timestep, which is why there’s an integral for this term</a:t>
            </a:r>
            <a:endParaRPr/>
          </a:p>
          <a:p>
            <a:pPr indent="0" lvl="0" marL="0" rtl="0" algn="l">
              <a:spcBef>
                <a:spcPts val="0"/>
              </a:spcBef>
              <a:spcAft>
                <a:spcPts val="0"/>
              </a:spcAft>
              <a:buNone/>
            </a:pPr>
            <a:r>
              <a:rPr lang="en"/>
              <a:t>Differential value is the derivative or the change in velocity difference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12297997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12297997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one can also implement the lower level part of </a:t>
            </a:r>
            <a:r>
              <a:rPr lang="en"/>
              <a:t>longitudinal</a:t>
            </a:r>
            <a:r>
              <a:rPr lang="en"/>
              <a:t> control by taking into account the current engine speed of the vehicle to match the throttle percentage opening </a:t>
            </a:r>
            <a:r>
              <a:rPr lang="en"/>
              <a:t>output. But for the sake of simplicity for this project, this part wasn’t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0fd3163f1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0fd3163f1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of a car having positive throttle/acceleration for the first 3-4 seconds to go from 0 to 30 m/s. Once the vehicle’s velocity reaches its steady state of 30 m/s, the throttle is very minimal (almost zero). The PID K-p, K-i, &amp; K-d values were altered so that the vehicle reaches its target velocity as </a:t>
            </a:r>
            <a:r>
              <a:rPr lang="en"/>
              <a:t>quickly</a:t>
            </a:r>
            <a:r>
              <a:rPr lang="en"/>
              <a:t> and accurately as possible.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fd3163f1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fd3163f1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just some characteristics of tuning the K-p, K-i, &amp; K-d values w.r.t the speed of the car reaching its target velocity.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jGnI_22yTz8U1gCtuaNSJmBu1Hv-FaMe/view" TargetMode="External"/><Relationship Id="rId4" Type="http://schemas.openxmlformats.org/officeDocument/2006/relationships/image" Target="../media/image5.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88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Self-Driving Vehicle Control Modeling using Python &amp; PID</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By: Yusuf Wong</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3062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Longitudinal Control (Throttle) contd.</a:t>
            </a:r>
            <a:endParaRPr sz="3000"/>
          </a:p>
        </p:txBody>
      </p:sp>
      <p:sp>
        <p:nvSpPr>
          <p:cNvPr id="202" name="Google Shape;202;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22"/>
          <p:cNvPicPr preferRelativeResize="0"/>
          <p:nvPr/>
        </p:nvPicPr>
        <p:blipFill>
          <a:blip r:embed="rId3">
            <a:alphaModFix/>
          </a:blip>
          <a:stretch>
            <a:fillRect/>
          </a:stretch>
        </p:blipFill>
        <p:spPr>
          <a:xfrm>
            <a:off x="1167348" y="1364928"/>
            <a:ext cx="6809303" cy="3520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865650" y="294100"/>
            <a:ext cx="8060400" cy="8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60"/>
              <a:t>Lateral Control (Steering) using </a:t>
            </a:r>
            <a:r>
              <a:rPr lang="en" sz="2260"/>
              <a:t>Vehicle (Bicycle) Model</a:t>
            </a:r>
            <a:endParaRPr sz="2260"/>
          </a:p>
        </p:txBody>
      </p:sp>
      <p:sp>
        <p:nvSpPr>
          <p:cNvPr id="209" name="Google Shape;209;p23"/>
          <p:cNvSpPr txBox="1"/>
          <p:nvPr>
            <p:ph idx="1" type="body"/>
          </p:nvPr>
        </p:nvSpPr>
        <p:spPr>
          <a:xfrm>
            <a:off x="1152725" y="1067425"/>
            <a:ext cx="5482500" cy="1365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t>Stanley Lateral Control Model</a:t>
            </a:r>
            <a:endParaRPr sz="1200"/>
          </a:p>
          <a:p>
            <a:pPr indent="-304800" lvl="0" marL="457200" rtl="0" algn="l">
              <a:lnSpc>
                <a:spcPct val="100000"/>
              </a:lnSpc>
              <a:spcBef>
                <a:spcPts val="1200"/>
              </a:spcBef>
              <a:spcAft>
                <a:spcPts val="0"/>
              </a:spcAft>
              <a:buSzPts val="1200"/>
              <a:buChar char="●"/>
            </a:pPr>
            <a:r>
              <a:rPr lang="en" sz="1200"/>
              <a:t>Steering Angle output of Vehicle</a:t>
            </a:r>
            <a:endParaRPr sz="1200"/>
          </a:p>
          <a:p>
            <a:pPr indent="-304800" lvl="0" marL="457200" rtl="0" algn="l">
              <a:lnSpc>
                <a:spcPct val="100000"/>
              </a:lnSpc>
              <a:spcBef>
                <a:spcPts val="0"/>
              </a:spcBef>
              <a:spcAft>
                <a:spcPts val="0"/>
              </a:spcAft>
              <a:buSzPts val="1200"/>
              <a:buChar char="●"/>
            </a:pPr>
            <a:r>
              <a:rPr lang="en" sz="1200"/>
              <a:t>Modified by Two Types of Errors</a:t>
            </a:r>
            <a:endParaRPr sz="1200"/>
          </a:p>
          <a:p>
            <a:pPr indent="-304800" lvl="1" marL="914400" rtl="0" algn="l">
              <a:lnSpc>
                <a:spcPct val="100000"/>
              </a:lnSpc>
              <a:spcBef>
                <a:spcPts val="0"/>
              </a:spcBef>
              <a:spcAft>
                <a:spcPts val="0"/>
              </a:spcAft>
              <a:buSzPts val="1200"/>
              <a:buChar char="○"/>
            </a:pPr>
            <a:r>
              <a:rPr lang="en" sz="1200"/>
              <a:t>Heading Error</a:t>
            </a:r>
            <a:endParaRPr sz="1200"/>
          </a:p>
          <a:p>
            <a:pPr indent="-304800" lvl="1" marL="914400" rtl="0" algn="l">
              <a:lnSpc>
                <a:spcPct val="100000"/>
              </a:lnSpc>
              <a:spcBef>
                <a:spcPts val="0"/>
              </a:spcBef>
              <a:spcAft>
                <a:spcPts val="0"/>
              </a:spcAft>
              <a:buSzPts val="1200"/>
              <a:buChar char="○"/>
            </a:pPr>
            <a:r>
              <a:rPr lang="en" sz="1200"/>
              <a:t>Crosstrack Error</a:t>
            </a:r>
            <a:endParaRPr sz="1200"/>
          </a:p>
        </p:txBody>
      </p:sp>
      <p:pic>
        <p:nvPicPr>
          <p:cNvPr id="210" name="Google Shape;210;p23"/>
          <p:cNvPicPr preferRelativeResize="0"/>
          <p:nvPr/>
        </p:nvPicPr>
        <p:blipFill>
          <a:blip r:embed="rId3">
            <a:alphaModFix/>
          </a:blip>
          <a:stretch>
            <a:fillRect/>
          </a:stretch>
        </p:blipFill>
        <p:spPr>
          <a:xfrm>
            <a:off x="4693216" y="2224876"/>
            <a:ext cx="4419601" cy="2817871"/>
          </a:xfrm>
          <a:prstGeom prst="rect">
            <a:avLst/>
          </a:prstGeom>
          <a:noFill/>
          <a:ln>
            <a:noFill/>
          </a:ln>
        </p:spPr>
      </p:pic>
      <p:pic>
        <p:nvPicPr>
          <p:cNvPr id="211" name="Google Shape;211;p23"/>
          <p:cNvPicPr preferRelativeResize="0"/>
          <p:nvPr/>
        </p:nvPicPr>
        <p:blipFill rotWithShape="1">
          <a:blip r:embed="rId4">
            <a:alphaModFix/>
          </a:blip>
          <a:srcRect b="0" l="0" r="0" t="8558"/>
          <a:stretch/>
        </p:blipFill>
        <p:spPr>
          <a:xfrm>
            <a:off x="42030" y="2432725"/>
            <a:ext cx="4613974" cy="2509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052550" y="323600"/>
            <a:ext cx="7566600" cy="8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60"/>
              <a:t>Lat</a:t>
            </a:r>
            <a:r>
              <a:rPr lang="en" sz="2060"/>
              <a:t>eral Con</a:t>
            </a:r>
            <a:r>
              <a:rPr lang="en" sz="2060"/>
              <a:t>trol (Steering) using Vehicle (Bicycle) Model</a:t>
            </a:r>
            <a:endParaRPr sz="2060"/>
          </a:p>
        </p:txBody>
      </p:sp>
      <p:pic>
        <p:nvPicPr>
          <p:cNvPr id="217" name="Google Shape;217;p24"/>
          <p:cNvPicPr preferRelativeResize="0"/>
          <p:nvPr/>
        </p:nvPicPr>
        <p:blipFill>
          <a:blip r:embed="rId3">
            <a:alphaModFix/>
          </a:blip>
          <a:stretch>
            <a:fillRect/>
          </a:stretch>
        </p:blipFill>
        <p:spPr>
          <a:xfrm>
            <a:off x="1557515" y="799250"/>
            <a:ext cx="6028971" cy="4297500"/>
          </a:xfrm>
          <a:prstGeom prst="rect">
            <a:avLst/>
          </a:prstGeom>
          <a:noFill/>
          <a:ln>
            <a:noFill/>
          </a:ln>
        </p:spPr>
      </p:pic>
      <p:sp>
        <p:nvSpPr>
          <p:cNvPr id="218" name="Google Shape;218;p24"/>
          <p:cNvSpPr txBox="1"/>
          <p:nvPr/>
        </p:nvSpPr>
        <p:spPr>
          <a:xfrm>
            <a:off x="4060275" y="1418350"/>
            <a:ext cx="137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Lato"/>
                <a:ea typeface="Lato"/>
                <a:cs typeface="Lato"/>
                <a:sym typeface="Lato"/>
              </a:rPr>
              <a:t>◀  Heading Angle</a:t>
            </a:r>
            <a:endParaRPr sz="1200">
              <a:solidFill>
                <a:srgbClr val="FF0000"/>
              </a:solidFill>
              <a:latin typeface="Lato"/>
              <a:ea typeface="Lato"/>
              <a:cs typeface="Lato"/>
              <a:sym typeface="Lato"/>
            </a:endParaRPr>
          </a:p>
        </p:txBody>
      </p:sp>
      <p:sp>
        <p:nvSpPr>
          <p:cNvPr id="219" name="Google Shape;219;p24"/>
          <p:cNvSpPr txBox="1"/>
          <p:nvPr/>
        </p:nvSpPr>
        <p:spPr>
          <a:xfrm>
            <a:off x="1557525" y="2933450"/>
            <a:ext cx="93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Lato"/>
                <a:ea typeface="Lato"/>
                <a:cs typeface="Lato"/>
                <a:sym typeface="Lato"/>
              </a:rPr>
              <a:t>Crosstrack Angle</a:t>
            </a:r>
            <a:endParaRPr sz="1200">
              <a:solidFill>
                <a:srgbClr val="FF0000"/>
              </a:solidFill>
              <a:latin typeface="Lato"/>
              <a:ea typeface="Lato"/>
              <a:cs typeface="Lato"/>
              <a:sym typeface="Lato"/>
            </a:endParaRPr>
          </a:p>
        </p:txBody>
      </p:sp>
      <p:sp>
        <p:nvSpPr>
          <p:cNvPr id="220" name="Google Shape;220;p24"/>
          <p:cNvSpPr txBox="1"/>
          <p:nvPr/>
        </p:nvSpPr>
        <p:spPr>
          <a:xfrm>
            <a:off x="2327575" y="3025850"/>
            <a:ext cx="35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Lato"/>
                <a:ea typeface="Lato"/>
                <a:cs typeface="Lato"/>
                <a:sym typeface="La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971900" y="448275"/>
            <a:ext cx="8015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Lateral Control (Steering) contd. - </a:t>
            </a:r>
            <a:r>
              <a:rPr lang="en" sz="2200"/>
              <a:t>Heading Error/Angle</a:t>
            </a:r>
            <a:endParaRPr sz="2200"/>
          </a:p>
        </p:txBody>
      </p:sp>
      <p:pic>
        <p:nvPicPr>
          <p:cNvPr id="226" name="Google Shape;226;p25"/>
          <p:cNvPicPr preferRelativeResize="0"/>
          <p:nvPr/>
        </p:nvPicPr>
        <p:blipFill rotWithShape="1">
          <a:blip r:embed="rId3">
            <a:alphaModFix/>
          </a:blip>
          <a:srcRect b="1670" l="0" r="0" t="-1670"/>
          <a:stretch/>
        </p:blipFill>
        <p:spPr>
          <a:xfrm>
            <a:off x="46750" y="1952175"/>
            <a:ext cx="4875375" cy="2161125"/>
          </a:xfrm>
          <a:prstGeom prst="rect">
            <a:avLst/>
          </a:prstGeom>
          <a:noFill/>
          <a:ln>
            <a:noFill/>
          </a:ln>
        </p:spPr>
      </p:pic>
      <p:pic>
        <p:nvPicPr>
          <p:cNvPr id="227" name="Google Shape;227;p25"/>
          <p:cNvPicPr preferRelativeResize="0"/>
          <p:nvPr/>
        </p:nvPicPr>
        <p:blipFill>
          <a:blip r:embed="rId4">
            <a:alphaModFix/>
          </a:blip>
          <a:stretch>
            <a:fillRect/>
          </a:stretch>
        </p:blipFill>
        <p:spPr>
          <a:xfrm>
            <a:off x="5065575" y="1603239"/>
            <a:ext cx="4007450" cy="2839825"/>
          </a:xfrm>
          <a:prstGeom prst="rect">
            <a:avLst/>
          </a:prstGeom>
          <a:noFill/>
          <a:ln>
            <a:noFill/>
          </a:ln>
        </p:spPr>
      </p:pic>
      <p:pic>
        <p:nvPicPr>
          <p:cNvPr id="228" name="Google Shape;228;p25"/>
          <p:cNvPicPr preferRelativeResize="0"/>
          <p:nvPr/>
        </p:nvPicPr>
        <p:blipFill>
          <a:blip r:embed="rId5">
            <a:alphaModFix/>
          </a:blip>
          <a:stretch>
            <a:fillRect/>
          </a:stretch>
        </p:blipFill>
        <p:spPr>
          <a:xfrm>
            <a:off x="7832400" y="3914150"/>
            <a:ext cx="1030202" cy="359950"/>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1317050" y="378175"/>
            <a:ext cx="7317900" cy="8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260"/>
              <a:t>Lateral Control (Steering) contd. - Crosstrack Error/Angle</a:t>
            </a:r>
            <a:endParaRPr sz="2260"/>
          </a:p>
        </p:txBody>
      </p:sp>
      <p:pic>
        <p:nvPicPr>
          <p:cNvPr id="234" name="Google Shape;234;p26"/>
          <p:cNvPicPr preferRelativeResize="0"/>
          <p:nvPr/>
        </p:nvPicPr>
        <p:blipFill rotWithShape="1">
          <a:blip r:embed="rId3">
            <a:alphaModFix/>
          </a:blip>
          <a:srcRect b="0" l="0" r="1931" t="0"/>
          <a:stretch/>
        </p:blipFill>
        <p:spPr>
          <a:xfrm>
            <a:off x="26523" y="1959550"/>
            <a:ext cx="4852299" cy="2560500"/>
          </a:xfrm>
          <a:prstGeom prst="rect">
            <a:avLst/>
          </a:prstGeom>
          <a:noFill/>
          <a:ln>
            <a:noFill/>
          </a:ln>
        </p:spPr>
      </p:pic>
      <p:pic>
        <p:nvPicPr>
          <p:cNvPr id="235" name="Google Shape;235;p26"/>
          <p:cNvPicPr preferRelativeResize="0"/>
          <p:nvPr/>
        </p:nvPicPr>
        <p:blipFill>
          <a:blip r:embed="rId4">
            <a:alphaModFix/>
          </a:blip>
          <a:stretch>
            <a:fillRect/>
          </a:stretch>
        </p:blipFill>
        <p:spPr>
          <a:xfrm>
            <a:off x="4923852" y="1750712"/>
            <a:ext cx="4162900" cy="297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052550" y="323600"/>
            <a:ext cx="7901700" cy="8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Lateral Control (Steering) contd. - Steer Output</a:t>
            </a:r>
            <a:endParaRPr/>
          </a:p>
        </p:txBody>
      </p:sp>
      <p:pic>
        <p:nvPicPr>
          <p:cNvPr id="241" name="Google Shape;241;p27"/>
          <p:cNvPicPr preferRelativeResize="0"/>
          <p:nvPr/>
        </p:nvPicPr>
        <p:blipFill>
          <a:blip r:embed="rId3">
            <a:alphaModFix/>
          </a:blip>
          <a:stretch>
            <a:fillRect/>
          </a:stretch>
        </p:blipFill>
        <p:spPr>
          <a:xfrm>
            <a:off x="4718853" y="1512175"/>
            <a:ext cx="4274375" cy="3046825"/>
          </a:xfrm>
          <a:prstGeom prst="rect">
            <a:avLst/>
          </a:prstGeom>
          <a:noFill/>
          <a:ln>
            <a:noFill/>
          </a:ln>
        </p:spPr>
      </p:pic>
      <p:pic>
        <p:nvPicPr>
          <p:cNvPr id="242" name="Google Shape;242;p27"/>
          <p:cNvPicPr preferRelativeResize="0"/>
          <p:nvPr/>
        </p:nvPicPr>
        <p:blipFill>
          <a:blip r:embed="rId4">
            <a:alphaModFix/>
          </a:blip>
          <a:stretch>
            <a:fillRect/>
          </a:stretch>
        </p:blipFill>
        <p:spPr>
          <a:xfrm>
            <a:off x="37225" y="2260013"/>
            <a:ext cx="4648726" cy="155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186300" y="150425"/>
            <a:ext cx="7472700" cy="8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t>Results - CARLA Driving Simulation!</a:t>
            </a:r>
            <a:endParaRPr sz="3000"/>
          </a:p>
        </p:txBody>
      </p:sp>
      <p:pic>
        <p:nvPicPr>
          <p:cNvPr id="248" name="Google Shape;248;p28" title="CARLA_Coursera_Final_Project_Demo.mp4">
            <a:hlinkClick r:id="rId3"/>
          </p:cNvPr>
          <p:cNvPicPr preferRelativeResize="0"/>
          <p:nvPr/>
        </p:nvPicPr>
        <p:blipFill>
          <a:blip r:embed="rId4">
            <a:alphaModFix/>
          </a:blip>
          <a:stretch>
            <a:fillRect/>
          </a:stretch>
        </p:blipFill>
        <p:spPr>
          <a:xfrm>
            <a:off x="2927500" y="830250"/>
            <a:ext cx="5722459" cy="4291825"/>
          </a:xfrm>
          <a:prstGeom prst="rect">
            <a:avLst/>
          </a:prstGeom>
          <a:noFill/>
          <a:ln>
            <a:noFill/>
          </a:ln>
        </p:spPr>
      </p:pic>
      <p:pic>
        <p:nvPicPr>
          <p:cNvPr id="249" name="Google Shape;249;p28"/>
          <p:cNvPicPr preferRelativeResize="0"/>
          <p:nvPr/>
        </p:nvPicPr>
        <p:blipFill rotWithShape="1">
          <a:blip r:embed="rId5">
            <a:alphaModFix/>
          </a:blip>
          <a:srcRect b="0" l="0" r="0" t="4021"/>
          <a:stretch/>
        </p:blipFill>
        <p:spPr>
          <a:xfrm>
            <a:off x="1133875" y="830238"/>
            <a:ext cx="1603925" cy="4291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333950" y="448275"/>
            <a:ext cx="6476100" cy="8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t>Results - CARLA Driving Simulation!</a:t>
            </a:r>
            <a:endParaRPr sz="3000"/>
          </a:p>
        </p:txBody>
      </p:sp>
      <p:pic>
        <p:nvPicPr>
          <p:cNvPr id="255" name="Google Shape;255;p29"/>
          <p:cNvPicPr preferRelativeResize="0"/>
          <p:nvPr/>
        </p:nvPicPr>
        <p:blipFill>
          <a:blip r:embed="rId3">
            <a:alphaModFix/>
          </a:blip>
          <a:stretch>
            <a:fillRect/>
          </a:stretch>
        </p:blipFill>
        <p:spPr>
          <a:xfrm>
            <a:off x="1486812" y="1338675"/>
            <a:ext cx="6170377" cy="3650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1333950" y="448275"/>
            <a:ext cx="6476100" cy="8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t>Results - CARLA Driving Simulation!</a:t>
            </a:r>
            <a:endParaRPr sz="3000"/>
          </a:p>
        </p:txBody>
      </p:sp>
      <p:pic>
        <p:nvPicPr>
          <p:cNvPr id="261" name="Google Shape;261;p30"/>
          <p:cNvPicPr preferRelativeResize="0"/>
          <p:nvPr/>
        </p:nvPicPr>
        <p:blipFill>
          <a:blip r:embed="rId3">
            <a:alphaModFix/>
          </a:blip>
          <a:stretch>
            <a:fillRect/>
          </a:stretch>
        </p:blipFill>
        <p:spPr>
          <a:xfrm>
            <a:off x="2719788" y="1348200"/>
            <a:ext cx="5891173" cy="3574424"/>
          </a:xfrm>
          <a:prstGeom prst="rect">
            <a:avLst/>
          </a:prstGeom>
          <a:noFill/>
          <a:ln>
            <a:noFill/>
          </a:ln>
        </p:spPr>
      </p:pic>
      <p:pic>
        <p:nvPicPr>
          <p:cNvPr id="262" name="Google Shape;262;p30"/>
          <p:cNvPicPr preferRelativeResize="0"/>
          <p:nvPr/>
        </p:nvPicPr>
        <p:blipFill rotWithShape="1">
          <a:blip r:embed="rId4">
            <a:alphaModFix/>
          </a:blip>
          <a:srcRect b="1854" l="-13879" r="13880" t="3501"/>
          <a:stretch/>
        </p:blipFill>
        <p:spPr>
          <a:xfrm>
            <a:off x="1062300" y="1303050"/>
            <a:ext cx="1388875" cy="3664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128750" y="393750"/>
            <a:ext cx="7425000" cy="8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solidFill>
                  <a:srgbClr val="EBEBEB"/>
                </a:solidFill>
                <a:latin typeface="Century Gothic"/>
                <a:ea typeface="Century Gothic"/>
                <a:cs typeface="Century Gothic"/>
                <a:sym typeface="Century Gothic"/>
              </a:rPr>
              <a:t>What I Learned (Reflections)</a:t>
            </a:r>
            <a:endParaRPr sz="4000">
              <a:solidFill>
                <a:srgbClr val="EBEBEB"/>
              </a:solidFill>
              <a:latin typeface="Century Gothic"/>
              <a:ea typeface="Century Gothic"/>
              <a:cs typeface="Century Gothic"/>
              <a:sym typeface="Century Gothic"/>
            </a:endParaRPr>
          </a:p>
        </p:txBody>
      </p:sp>
      <p:sp>
        <p:nvSpPr>
          <p:cNvPr id="268" name="Google Shape;268;p31"/>
          <p:cNvSpPr txBox="1"/>
          <p:nvPr>
            <p:ph idx="1" type="body"/>
          </p:nvPr>
        </p:nvSpPr>
        <p:spPr>
          <a:xfrm>
            <a:off x="440025" y="154230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Vehicle Control </a:t>
            </a:r>
            <a:r>
              <a:rPr lang="en" sz="1400"/>
              <a:t>Architecture</a:t>
            </a:r>
            <a:endParaRPr sz="1400"/>
          </a:p>
          <a:p>
            <a:pPr indent="-317500" lvl="1" marL="914400" rtl="0" algn="l">
              <a:spcBef>
                <a:spcPts val="0"/>
              </a:spcBef>
              <a:spcAft>
                <a:spcPts val="0"/>
              </a:spcAft>
              <a:buSzPts val="1400"/>
              <a:buChar char="➢"/>
            </a:pPr>
            <a:r>
              <a:rPr lang="en" sz="1400"/>
              <a:t>Client-Server Communication</a:t>
            </a:r>
            <a:endParaRPr sz="1400"/>
          </a:p>
          <a:p>
            <a:pPr indent="-317500" lvl="2" marL="1371600" rtl="0" algn="l">
              <a:spcBef>
                <a:spcPts val="0"/>
              </a:spcBef>
              <a:spcAft>
                <a:spcPts val="0"/>
              </a:spcAft>
              <a:buSzPts val="1400"/>
              <a:buChar char="■"/>
            </a:pPr>
            <a:r>
              <a:rPr lang="en" sz="1400"/>
              <a:t>Sending/Receiving data to/from CARLA Simulator</a:t>
            </a:r>
            <a:endParaRPr sz="1400"/>
          </a:p>
          <a:p>
            <a:pPr indent="-317500" lvl="2" marL="1371600" rtl="0" algn="l">
              <a:spcBef>
                <a:spcPts val="0"/>
              </a:spcBef>
              <a:spcAft>
                <a:spcPts val="0"/>
              </a:spcAft>
              <a:buSzPts val="1400"/>
              <a:buChar char="■"/>
            </a:pPr>
            <a:r>
              <a:rPr lang="en" sz="1400"/>
              <a:t>Utilizing Python libraries to Update Velocity &amp; Steering Profiles</a:t>
            </a:r>
            <a:endParaRPr sz="1400"/>
          </a:p>
          <a:p>
            <a:pPr indent="-317500" lvl="1" marL="914400" rtl="0" algn="l">
              <a:spcBef>
                <a:spcPts val="0"/>
              </a:spcBef>
              <a:spcAft>
                <a:spcPts val="0"/>
              </a:spcAft>
              <a:buSzPts val="1400"/>
              <a:buChar char="➢"/>
            </a:pPr>
            <a:r>
              <a:rPr lang="en" sz="1400"/>
              <a:t>Controlling Vehicle to Follow Racetrack</a:t>
            </a:r>
            <a:endParaRPr sz="1400"/>
          </a:p>
          <a:p>
            <a:pPr indent="-317500" lvl="0" marL="457200" rtl="0" algn="l">
              <a:spcBef>
                <a:spcPts val="0"/>
              </a:spcBef>
              <a:spcAft>
                <a:spcPts val="0"/>
              </a:spcAft>
              <a:buSzPts val="1400"/>
              <a:buChar char="❖"/>
            </a:pPr>
            <a:r>
              <a:rPr lang="en" sz="1400"/>
              <a:t>Vehicle Control Modelling Strategies</a:t>
            </a:r>
            <a:endParaRPr sz="1400"/>
          </a:p>
          <a:p>
            <a:pPr indent="-317500" lvl="1" marL="914400" rtl="0" algn="l">
              <a:spcBef>
                <a:spcPts val="0"/>
              </a:spcBef>
              <a:spcAft>
                <a:spcPts val="0"/>
              </a:spcAft>
              <a:buSzPts val="1400"/>
              <a:buChar char="➢"/>
            </a:pPr>
            <a:r>
              <a:rPr lang="en" sz="1400"/>
              <a:t>Longitudinal Control Modelling (Throttling/Braking)</a:t>
            </a:r>
            <a:endParaRPr sz="1400"/>
          </a:p>
          <a:p>
            <a:pPr indent="-317500" lvl="1" marL="914400" rtl="0" algn="l">
              <a:spcBef>
                <a:spcPts val="0"/>
              </a:spcBef>
              <a:spcAft>
                <a:spcPts val="0"/>
              </a:spcAft>
              <a:buSzPts val="1400"/>
              <a:buChar char="➢"/>
            </a:pPr>
            <a:r>
              <a:rPr lang="en" sz="1400"/>
              <a:t>Lateral Control Modeling (Steering)</a:t>
            </a:r>
            <a:endParaRPr sz="1400"/>
          </a:p>
          <a:p>
            <a:pPr indent="-317500" lvl="1" marL="914400" rtl="0" algn="l">
              <a:spcBef>
                <a:spcPts val="0"/>
              </a:spcBef>
              <a:spcAft>
                <a:spcPts val="0"/>
              </a:spcAft>
              <a:buSzPts val="1400"/>
              <a:buChar char="➢"/>
            </a:pPr>
            <a:r>
              <a:rPr lang="en" sz="1400"/>
              <a:t>PID Control (Tuning)</a:t>
            </a:r>
            <a:endParaRPr sz="1400"/>
          </a:p>
        </p:txBody>
      </p:sp>
      <p:pic>
        <p:nvPicPr>
          <p:cNvPr id="269" name="Google Shape;269;p31"/>
          <p:cNvPicPr preferRelativeResize="0"/>
          <p:nvPr/>
        </p:nvPicPr>
        <p:blipFill>
          <a:blip r:embed="rId3">
            <a:alphaModFix/>
          </a:blip>
          <a:stretch>
            <a:fillRect/>
          </a:stretch>
        </p:blipFill>
        <p:spPr>
          <a:xfrm>
            <a:off x="6103737" y="2877375"/>
            <a:ext cx="2826350" cy="211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621500" y="32470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Background</a:t>
            </a:r>
            <a:endParaRPr sz="4000"/>
          </a:p>
        </p:txBody>
      </p:sp>
      <p:sp>
        <p:nvSpPr>
          <p:cNvPr id="141" name="Google Shape;141;p14"/>
          <p:cNvSpPr txBox="1"/>
          <p:nvPr>
            <p:ph idx="1" type="body"/>
          </p:nvPr>
        </p:nvSpPr>
        <p:spPr>
          <a:xfrm>
            <a:off x="139225" y="1449675"/>
            <a:ext cx="5224800" cy="3562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CARLA</a:t>
            </a:r>
            <a:endParaRPr sz="1400"/>
          </a:p>
          <a:p>
            <a:pPr indent="-317500" lvl="1" marL="914400" rtl="0" algn="l">
              <a:lnSpc>
                <a:spcPct val="115000"/>
              </a:lnSpc>
              <a:spcBef>
                <a:spcPts val="0"/>
              </a:spcBef>
              <a:spcAft>
                <a:spcPts val="0"/>
              </a:spcAft>
              <a:buSzPts val="1400"/>
              <a:buChar char="➢"/>
            </a:pPr>
            <a:r>
              <a:rPr lang="en" sz="1400"/>
              <a:t>Open-source Autonomous Driving Simulator</a:t>
            </a:r>
            <a:endParaRPr sz="1400"/>
          </a:p>
          <a:p>
            <a:pPr indent="-317500" lvl="1" marL="914400" rtl="0" algn="l">
              <a:lnSpc>
                <a:spcPct val="115000"/>
              </a:lnSpc>
              <a:spcBef>
                <a:spcPts val="0"/>
              </a:spcBef>
              <a:spcAft>
                <a:spcPts val="0"/>
              </a:spcAft>
              <a:buSzPts val="1400"/>
              <a:buChar char="➢"/>
            </a:pPr>
            <a:r>
              <a:rPr lang="en" sz="1400"/>
              <a:t>Utilizes Unreal Engine to run Simulation</a:t>
            </a:r>
            <a:endParaRPr sz="1400"/>
          </a:p>
          <a:p>
            <a:pPr indent="-317500" lvl="1" marL="914400" rtl="0" algn="l">
              <a:spcBef>
                <a:spcPts val="0"/>
              </a:spcBef>
              <a:spcAft>
                <a:spcPts val="0"/>
              </a:spcAft>
              <a:buSzPts val="1400"/>
              <a:buChar char="➢"/>
            </a:pPr>
            <a:r>
              <a:rPr lang="en" sz="1400"/>
              <a:t>Democratizes Autonomous Driving R&amp;D</a:t>
            </a:r>
            <a:endParaRPr sz="1400"/>
          </a:p>
          <a:p>
            <a:pPr indent="-317500" lvl="1" marL="914400" rtl="0" algn="l">
              <a:lnSpc>
                <a:spcPct val="115000"/>
              </a:lnSpc>
              <a:spcBef>
                <a:spcPts val="0"/>
              </a:spcBef>
              <a:spcAft>
                <a:spcPts val="0"/>
              </a:spcAft>
              <a:buSzPts val="1400"/>
              <a:buChar char="➢"/>
            </a:pPr>
            <a:r>
              <a:rPr lang="en" sz="1400"/>
              <a:t>Modular &amp; Flexible API for Vehicle Control using Python &amp; C++</a:t>
            </a:r>
            <a:endParaRPr sz="1400"/>
          </a:p>
          <a:p>
            <a:pPr indent="-317500" lvl="1" marL="914400" rtl="0" algn="l">
              <a:lnSpc>
                <a:spcPct val="115000"/>
              </a:lnSpc>
              <a:spcBef>
                <a:spcPts val="0"/>
              </a:spcBef>
              <a:spcAft>
                <a:spcPts val="0"/>
              </a:spcAft>
              <a:buSzPts val="1400"/>
              <a:buChar char="➢"/>
            </a:pPr>
            <a:r>
              <a:rPr lang="en" sz="1400"/>
              <a:t>Scalable Client-Server A</a:t>
            </a:r>
            <a:r>
              <a:rPr lang="en" sz="1400"/>
              <a:t>rchitecture</a:t>
            </a:r>
            <a:endParaRPr sz="1200"/>
          </a:p>
        </p:txBody>
      </p:sp>
      <p:pic>
        <p:nvPicPr>
          <p:cNvPr id="142" name="Google Shape;142;p14"/>
          <p:cNvPicPr preferRelativeResize="0"/>
          <p:nvPr/>
        </p:nvPicPr>
        <p:blipFill>
          <a:blip r:embed="rId3">
            <a:alphaModFix/>
          </a:blip>
          <a:stretch>
            <a:fillRect/>
          </a:stretch>
        </p:blipFill>
        <p:spPr>
          <a:xfrm>
            <a:off x="5364037" y="2999650"/>
            <a:ext cx="3579875" cy="2012825"/>
          </a:xfrm>
          <a:prstGeom prst="rect">
            <a:avLst/>
          </a:prstGeom>
          <a:noFill/>
          <a:ln>
            <a:noFill/>
          </a:ln>
        </p:spPr>
      </p:pic>
      <p:pic>
        <p:nvPicPr>
          <p:cNvPr id="143" name="Google Shape;143;p14"/>
          <p:cNvPicPr preferRelativeResize="0"/>
          <p:nvPr/>
        </p:nvPicPr>
        <p:blipFill>
          <a:blip r:embed="rId4">
            <a:alphaModFix/>
          </a:blip>
          <a:stretch>
            <a:fillRect/>
          </a:stretch>
        </p:blipFill>
        <p:spPr>
          <a:xfrm>
            <a:off x="258250" y="3380850"/>
            <a:ext cx="4583500" cy="1590575"/>
          </a:xfrm>
          <a:prstGeom prst="rect">
            <a:avLst/>
          </a:prstGeom>
          <a:noFill/>
          <a:ln>
            <a:noFill/>
          </a:ln>
        </p:spPr>
      </p:pic>
      <p:pic>
        <p:nvPicPr>
          <p:cNvPr id="144" name="Google Shape;144;p14"/>
          <p:cNvPicPr preferRelativeResize="0"/>
          <p:nvPr/>
        </p:nvPicPr>
        <p:blipFill>
          <a:blip r:embed="rId5">
            <a:alphaModFix/>
          </a:blip>
          <a:stretch>
            <a:fillRect/>
          </a:stretch>
        </p:blipFill>
        <p:spPr>
          <a:xfrm>
            <a:off x="5740787" y="722550"/>
            <a:ext cx="2826350" cy="2119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052550" y="1649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Objectives</a:t>
            </a:r>
            <a:endParaRPr sz="4000"/>
          </a:p>
        </p:txBody>
      </p:sp>
      <p:sp>
        <p:nvSpPr>
          <p:cNvPr id="150" name="Google Shape;150;p15"/>
          <p:cNvSpPr txBox="1"/>
          <p:nvPr>
            <p:ph idx="1" type="body"/>
          </p:nvPr>
        </p:nvSpPr>
        <p:spPr>
          <a:xfrm>
            <a:off x="4615200" y="1442400"/>
            <a:ext cx="4528800" cy="3908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Program Driving Simulation using </a:t>
            </a:r>
            <a:endParaRPr sz="1200"/>
          </a:p>
          <a:p>
            <a:pPr indent="-304800" lvl="1" marL="914400" rtl="0" algn="l">
              <a:lnSpc>
                <a:spcPct val="115000"/>
              </a:lnSpc>
              <a:spcBef>
                <a:spcPts val="0"/>
              </a:spcBef>
              <a:spcAft>
                <a:spcPts val="0"/>
              </a:spcAft>
              <a:buSzPts val="1200"/>
              <a:buChar char="➢"/>
            </a:pPr>
            <a:r>
              <a:rPr lang="en" sz="1200"/>
              <a:t>Python</a:t>
            </a:r>
            <a:endParaRPr sz="1200"/>
          </a:p>
          <a:p>
            <a:pPr indent="-304800" lvl="1" marL="914400" rtl="0" algn="l">
              <a:lnSpc>
                <a:spcPct val="115000"/>
              </a:lnSpc>
              <a:spcBef>
                <a:spcPts val="0"/>
              </a:spcBef>
              <a:spcAft>
                <a:spcPts val="0"/>
              </a:spcAft>
              <a:buSzPts val="1200"/>
              <a:buChar char="➢"/>
            </a:pPr>
            <a:r>
              <a:rPr lang="en" sz="1200"/>
              <a:t>Vehicle Control Modelling Strategies</a:t>
            </a:r>
            <a:endParaRPr sz="1200"/>
          </a:p>
          <a:p>
            <a:pPr indent="-304800" lvl="0" marL="457200" rtl="0" algn="l">
              <a:lnSpc>
                <a:spcPct val="115000"/>
              </a:lnSpc>
              <a:spcBef>
                <a:spcPts val="0"/>
              </a:spcBef>
              <a:spcAft>
                <a:spcPts val="0"/>
              </a:spcAft>
              <a:buSzPts val="1200"/>
              <a:buChar char="❖"/>
            </a:pPr>
            <a:r>
              <a:rPr lang="en" sz="1200"/>
              <a:t>Implement PID Control Methods</a:t>
            </a:r>
            <a:endParaRPr sz="1200"/>
          </a:p>
          <a:p>
            <a:pPr indent="-304800" lvl="1" marL="914400" rtl="0" algn="l">
              <a:lnSpc>
                <a:spcPct val="115000"/>
              </a:lnSpc>
              <a:spcBef>
                <a:spcPts val="0"/>
              </a:spcBef>
              <a:spcAft>
                <a:spcPts val="0"/>
              </a:spcAft>
              <a:buSzPts val="1200"/>
              <a:buChar char="➢"/>
            </a:pPr>
            <a:r>
              <a:rPr lang="en" sz="1200"/>
              <a:t>Longitudinal Control (Throttle/Braking)</a:t>
            </a:r>
            <a:endParaRPr sz="1200"/>
          </a:p>
          <a:p>
            <a:pPr indent="-304800" lvl="1" marL="914400" rtl="0" algn="l">
              <a:lnSpc>
                <a:spcPct val="115000"/>
              </a:lnSpc>
              <a:spcBef>
                <a:spcPts val="0"/>
              </a:spcBef>
              <a:spcAft>
                <a:spcPts val="0"/>
              </a:spcAft>
              <a:buSzPts val="1200"/>
              <a:buChar char="➢"/>
            </a:pPr>
            <a:r>
              <a:rPr lang="en" sz="1200"/>
              <a:t>Lateral Control (Steering)</a:t>
            </a:r>
            <a:endParaRPr sz="1200"/>
          </a:p>
          <a:p>
            <a:pPr indent="-304800" lvl="0" marL="457200" rtl="0" algn="l">
              <a:lnSpc>
                <a:spcPct val="115000"/>
              </a:lnSpc>
              <a:spcBef>
                <a:spcPts val="0"/>
              </a:spcBef>
              <a:spcAft>
                <a:spcPts val="0"/>
              </a:spcAft>
              <a:buSzPts val="1200"/>
              <a:buChar char="❖"/>
            </a:pPr>
            <a:r>
              <a:rPr lang="en" sz="1200"/>
              <a:t>Utilized Python &amp; CARLA Simulation Cohesively</a:t>
            </a:r>
            <a:endParaRPr sz="1200"/>
          </a:p>
          <a:p>
            <a:pPr indent="-304800" lvl="1" marL="914400" rtl="0" algn="l">
              <a:spcBef>
                <a:spcPts val="0"/>
              </a:spcBef>
              <a:spcAft>
                <a:spcPts val="0"/>
              </a:spcAft>
              <a:buSzPts val="1200"/>
              <a:buChar char="➢"/>
            </a:pPr>
            <a:r>
              <a:rPr lang="en" sz="1200"/>
              <a:t>Control vehicle to follow race track</a:t>
            </a:r>
            <a:endParaRPr sz="1200"/>
          </a:p>
          <a:p>
            <a:pPr indent="-304800" lvl="1" marL="914400" rtl="0" algn="l">
              <a:spcBef>
                <a:spcPts val="0"/>
              </a:spcBef>
              <a:spcAft>
                <a:spcPts val="0"/>
              </a:spcAft>
              <a:buSzPts val="1200"/>
              <a:buChar char="➢"/>
            </a:pPr>
            <a:r>
              <a:rPr lang="en" sz="1200"/>
              <a:t>Navigate through preset waypoints along predefined path (think Google Maps!)</a:t>
            </a:r>
            <a:endParaRPr sz="1200"/>
          </a:p>
          <a:p>
            <a:pPr indent="-304800" lvl="1" marL="914400" rtl="0" algn="l">
              <a:lnSpc>
                <a:spcPct val="115000"/>
              </a:lnSpc>
              <a:spcBef>
                <a:spcPts val="0"/>
              </a:spcBef>
              <a:spcAft>
                <a:spcPts val="0"/>
              </a:spcAft>
              <a:buSzPts val="1200"/>
              <a:buChar char="➢"/>
            </a:pPr>
            <a:r>
              <a:rPr lang="en" sz="1200"/>
              <a:t>Receive information of relative position &amp; velocity </a:t>
            </a:r>
            <a:endParaRPr sz="1200"/>
          </a:p>
          <a:p>
            <a:pPr indent="-304800" lvl="1" marL="914400" rtl="0" algn="l">
              <a:lnSpc>
                <a:spcPct val="115000"/>
              </a:lnSpc>
              <a:spcBef>
                <a:spcPts val="0"/>
              </a:spcBef>
              <a:spcAft>
                <a:spcPts val="0"/>
              </a:spcAft>
              <a:buSzPts val="1200"/>
              <a:buChar char="➢"/>
            </a:pPr>
            <a:r>
              <a:rPr lang="en" sz="1200"/>
              <a:t>Update/Command steering angle &amp; throttle/velocity profiles from Python to CARLA</a:t>
            </a:r>
            <a:endParaRPr sz="1200"/>
          </a:p>
          <a:p>
            <a:pPr indent="-304800" lvl="1" marL="914400" rtl="0" algn="l">
              <a:spcBef>
                <a:spcPts val="0"/>
              </a:spcBef>
              <a:spcAft>
                <a:spcPts val="0"/>
              </a:spcAft>
              <a:buSzPts val="1200"/>
              <a:buChar char="➢"/>
            </a:pPr>
            <a:r>
              <a:rPr lang="en" sz="1200"/>
              <a:t>Adjust Steering Angle &amp; Speed Profiles as Needed</a:t>
            </a:r>
            <a:endParaRPr sz="1200"/>
          </a:p>
          <a:p>
            <a:pPr indent="-304800" lvl="1" marL="914400" rtl="0" algn="l">
              <a:lnSpc>
                <a:spcPct val="115000"/>
              </a:lnSpc>
              <a:spcBef>
                <a:spcPts val="0"/>
              </a:spcBef>
              <a:spcAft>
                <a:spcPts val="0"/>
              </a:spcAft>
              <a:buSzPts val="1200"/>
              <a:buChar char="➢"/>
            </a:pPr>
            <a:r>
              <a:rPr lang="en" sz="1200"/>
              <a:t>Must reach waypoints at certain desired speeds</a:t>
            </a:r>
            <a:endParaRPr sz="1200"/>
          </a:p>
        </p:txBody>
      </p:sp>
      <p:pic>
        <p:nvPicPr>
          <p:cNvPr id="151" name="Google Shape;151;p15"/>
          <p:cNvPicPr preferRelativeResize="0"/>
          <p:nvPr/>
        </p:nvPicPr>
        <p:blipFill>
          <a:blip r:embed="rId3">
            <a:alphaModFix/>
          </a:blip>
          <a:stretch>
            <a:fillRect/>
          </a:stretch>
        </p:blipFill>
        <p:spPr>
          <a:xfrm>
            <a:off x="95925" y="1473637"/>
            <a:ext cx="4476074" cy="32877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85957"/>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Objectives contd.</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16"/>
          <p:cNvPicPr preferRelativeResize="0"/>
          <p:nvPr/>
        </p:nvPicPr>
        <p:blipFill rotWithShape="1">
          <a:blip r:embed="rId3">
            <a:alphaModFix/>
          </a:blip>
          <a:srcRect b="0" l="0" r="0" t="8558"/>
          <a:stretch/>
        </p:blipFill>
        <p:spPr>
          <a:xfrm>
            <a:off x="427113" y="1123975"/>
            <a:ext cx="4238050" cy="2305400"/>
          </a:xfrm>
          <a:prstGeom prst="rect">
            <a:avLst/>
          </a:prstGeom>
          <a:noFill/>
          <a:ln>
            <a:noFill/>
          </a:ln>
        </p:spPr>
      </p:pic>
      <p:pic>
        <p:nvPicPr>
          <p:cNvPr id="159" name="Google Shape;159;p16"/>
          <p:cNvPicPr preferRelativeResize="0"/>
          <p:nvPr/>
        </p:nvPicPr>
        <p:blipFill>
          <a:blip r:embed="rId4">
            <a:alphaModFix/>
          </a:blip>
          <a:stretch>
            <a:fillRect/>
          </a:stretch>
        </p:blipFill>
        <p:spPr>
          <a:xfrm>
            <a:off x="5288350" y="1109925"/>
            <a:ext cx="3651577" cy="3918275"/>
          </a:xfrm>
          <a:prstGeom prst="rect">
            <a:avLst/>
          </a:prstGeom>
          <a:noFill/>
          <a:ln>
            <a:noFill/>
          </a:ln>
        </p:spPr>
      </p:pic>
      <p:pic>
        <p:nvPicPr>
          <p:cNvPr id="160" name="Google Shape;160;p16"/>
          <p:cNvPicPr preferRelativeResize="0"/>
          <p:nvPr/>
        </p:nvPicPr>
        <p:blipFill>
          <a:blip r:embed="rId5">
            <a:alphaModFix/>
          </a:blip>
          <a:stretch>
            <a:fillRect/>
          </a:stretch>
        </p:blipFill>
        <p:spPr>
          <a:xfrm>
            <a:off x="248750" y="3505575"/>
            <a:ext cx="4594775" cy="15946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Longitudinal Control (Throttle)</a:t>
            </a:r>
            <a:endParaRPr sz="3000"/>
          </a:p>
        </p:txBody>
      </p:sp>
      <p:sp>
        <p:nvSpPr>
          <p:cNvPr id="166" name="Google Shape;166;p17"/>
          <p:cNvSpPr txBox="1"/>
          <p:nvPr>
            <p:ph idx="1" type="body"/>
          </p:nvPr>
        </p:nvSpPr>
        <p:spPr>
          <a:xfrm>
            <a:off x="1320875" y="1614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7"/>
          <p:cNvPicPr preferRelativeResize="0"/>
          <p:nvPr/>
        </p:nvPicPr>
        <p:blipFill>
          <a:blip r:embed="rId3">
            <a:alphaModFix/>
          </a:blip>
          <a:stretch>
            <a:fillRect/>
          </a:stretch>
        </p:blipFill>
        <p:spPr>
          <a:xfrm>
            <a:off x="1152011" y="1114763"/>
            <a:ext cx="6839976" cy="391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05255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Longitudinal Control (Throttle) contd.</a:t>
            </a:r>
            <a:endParaRPr sz="3000"/>
          </a:p>
        </p:txBody>
      </p:sp>
      <p:sp>
        <p:nvSpPr>
          <p:cNvPr id="173" name="Google Shape;173;p18"/>
          <p:cNvSpPr txBox="1"/>
          <p:nvPr>
            <p:ph idx="1" type="body"/>
          </p:nvPr>
        </p:nvSpPr>
        <p:spPr>
          <a:xfrm>
            <a:off x="1320875" y="1614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18"/>
          <p:cNvPicPr preferRelativeResize="0"/>
          <p:nvPr/>
        </p:nvPicPr>
        <p:blipFill>
          <a:blip r:embed="rId3">
            <a:alphaModFix/>
          </a:blip>
          <a:stretch>
            <a:fillRect/>
          </a:stretch>
        </p:blipFill>
        <p:spPr>
          <a:xfrm>
            <a:off x="1574226" y="1062125"/>
            <a:ext cx="5995549" cy="392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052550" y="393750"/>
            <a:ext cx="75588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Longitudinal Control (Throttle) contd.</a:t>
            </a:r>
            <a:endParaRPr sz="3000"/>
          </a:p>
        </p:txBody>
      </p:sp>
      <p:sp>
        <p:nvSpPr>
          <p:cNvPr id="180" name="Google Shape;18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19"/>
          <p:cNvPicPr preferRelativeResize="0"/>
          <p:nvPr/>
        </p:nvPicPr>
        <p:blipFill>
          <a:blip r:embed="rId3">
            <a:alphaModFix/>
          </a:blip>
          <a:stretch>
            <a:fillRect/>
          </a:stretch>
        </p:blipFill>
        <p:spPr>
          <a:xfrm>
            <a:off x="1493050" y="1048063"/>
            <a:ext cx="6157900" cy="3950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203975" y="378150"/>
            <a:ext cx="73842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Longitudinal Control (Throttle) contd.</a:t>
            </a:r>
            <a:endParaRPr sz="3000"/>
          </a:p>
          <a:p>
            <a:pPr indent="0" lvl="0" marL="0" rtl="0" algn="l">
              <a:spcBef>
                <a:spcPts val="0"/>
              </a:spcBef>
              <a:spcAft>
                <a:spcPts val="0"/>
              </a:spcAft>
              <a:buNone/>
            </a:pPr>
            <a:r>
              <a:t/>
            </a:r>
            <a:endParaRPr sz="3000"/>
          </a:p>
        </p:txBody>
      </p:sp>
      <p:sp>
        <p:nvSpPr>
          <p:cNvPr id="187" name="Google Shape;187;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0"/>
          <p:cNvPicPr preferRelativeResize="0"/>
          <p:nvPr/>
        </p:nvPicPr>
        <p:blipFill>
          <a:blip r:embed="rId3">
            <a:alphaModFix/>
          </a:blip>
          <a:stretch>
            <a:fillRect/>
          </a:stretch>
        </p:blipFill>
        <p:spPr>
          <a:xfrm>
            <a:off x="1464912" y="1155275"/>
            <a:ext cx="6214176" cy="384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297500" y="393750"/>
            <a:ext cx="72672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Longitudinal Control (Throttle) contd.</a:t>
            </a:r>
            <a:endParaRPr sz="3000"/>
          </a:p>
        </p:txBody>
      </p:sp>
      <p:sp>
        <p:nvSpPr>
          <p:cNvPr id="194" name="Google Shape;19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1"/>
          <p:cNvPicPr preferRelativeResize="0"/>
          <p:nvPr/>
        </p:nvPicPr>
        <p:blipFill>
          <a:blip r:embed="rId3">
            <a:alphaModFix/>
          </a:blip>
          <a:stretch>
            <a:fillRect/>
          </a:stretch>
        </p:blipFill>
        <p:spPr>
          <a:xfrm>
            <a:off x="357500" y="1307850"/>
            <a:ext cx="5658825" cy="3725251"/>
          </a:xfrm>
          <a:prstGeom prst="rect">
            <a:avLst/>
          </a:prstGeom>
          <a:noFill/>
          <a:ln>
            <a:noFill/>
          </a:ln>
        </p:spPr>
      </p:pic>
      <p:pic>
        <p:nvPicPr>
          <p:cNvPr id="196" name="Google Shape;196;p21"/>
          <p:cNvPicPr preferRelativeResize="0"/>
          <p:nvPr/>
        </p:nvPicPr>
        <p:blipFill>
          <a:blip r:embed="rId4">
            <a:alphaModFix/>
          </a:blip>
          <a:stretch>
            <a:fillRect/>
          </a:stretch>
        </p:blipFill>
        <p:spPr>
          <a:xfrm>
            <a:off x="6176395" y="2099738"/>
            <a:ext cx="2575275" cy="214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